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</p:sldIdLst>
  <p:sldSz cy="10287000" cx="18288000"/>
  <p:notesSz cx="6858000" cy="9144000"/>
  <p:embeddedFontLst>
    <p:embeddedFont>
      <p:font typeface="Bebas Neue"/>
      <p:regular r:id="rId1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GoogleSlidesCustomDataVersion2">
      <go:slidesCustomData xmlns:go="http://customooxmlschemas.google.com/" r:id="rId20" roundtripDataSignature="AMtx7mjvPRS77N4tNnGoZMv24w4RaLDuq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B46F3EB1-BCAC-41CF-B6D5-003EE8F10985}">
  <a:tblStyle styleId="{B46F3EB1-BCAC-41CF-B6D5-003EE8F10985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customschemas.google.com/relationships/presentationmetadata" Target="meta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1.xml"/><Relationship Id="rId19" Type="http://schemas.openxmlformats.org/officeDocument/2006/relationships/font" Target="fonts/BebasNeue-regular.fntdata"/><Relationship Id="rId6" Type="http://schemas.openxmlformats.org/officeDocument/2006/relationships/notesMaster" Target="notesMasters/notesMaster1.xml"/><Relationship Id="rId18" Type="http://schemas.openxmlformats.org/officeDocument/2006/relationships/slide" Target="slides/slide12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1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1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3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2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4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4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2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5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5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1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6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1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7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7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1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8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18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1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9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19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19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19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1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2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1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1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21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2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2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2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2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2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2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3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png"/><Relationship Id="rId4" Type="http://schemas.openxmlformats.org/officeDocument/2006/relationships/image" Target="../media/image10.png"/><Relationship Id="rId5" Type="http://schemas.openxmlformats.org/officeDocument/2006/relationships/image" Target="../media/image6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Relationship Id="rId4" Type="http://schemas.openxmlformats.org/officeDocument/2006/relationships/image" Target="../media/image26.png"/><Relationship Id="rId11" Type="http://schemas.openxmlformats.org/officeDocument/2006/relationships/image" Target="../media/image17.png"/><Relationship Id="rId10" Type="http://schemas.openxmlformats.org/officeDocument/2006/relationships/image" Target="../media/image19.png"/><Relationship Id="rId9" Type="http://schemas.openxmlformats.org/officeDocument/2006/relationships/image" Target="../media/image21.png"/><Relationship Id="rId5" Type="http://schemas.openxmlformats.org/officeDocument/2006/relationships/image" Target="../media/image27.png"/><Relationship Id="rId6" Type="http://schemas.openxmlformats.org/officeDocument/2006/relationships/image" Target="../media/image23.png"/><Relationship Id="rId7" Type="http://schemas.openxmlformats.org/officeDocument/2006/relationships/image" Target="../media/image20.png"/><Relationship Id="rId8" Type="http://schemas.openxmlformats.org/officeDocument/2006/relationships/image" Target="../media/image2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4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9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8.jpg"/><Relationship Id="rId4" Type="http://schemas.openxmlformats.org/officeDocument/2006/relationships/image" Target="../media/image5.png"/><Relationship Id="rId5" Type="http://schemas.openxmlformats.org/officeDocument/2006/relationships/image" Target="../media/image2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jpg"/><Relationship Id="rId4" Type="http://schemas.openxmlformats.org/officeDocument/2006/relationships/image" Target="../media/image1.png"/><Relationship Id="rId5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Relationship Id="rId4" Type="http://schemas.openxmlformats.org/officeDocument/2006/relationships/image" Target="../media/image9.png"/><Relationship Id="rId5" Type="http://schemas.openxmlformats.org/officeDocument/2006/relationships/image" Target="../media/image3.png"/><Relationship Id="rId6" Type="http://schemas.openxmlformats.org/officeDocument/2006/relationships/image" Target="../media/image18.png"/><Relationship Id="rId7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1923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oogle Shape;84;p1"/>
          <p:cNvGrpSpPr/>
          <p:nvPr/>
        </p:nvGrpSpPr>
        <p:grpSpPr>
          <a:xfrm>
            <a:off x="14103081" y="-561931"/>
            <a:ext cx="4184919" cy="10848931"/>
            <a:chOff x="0" y="-47625"/>
            <a:chExt cx="354682" cy="919473"/>
          </a:xfrm>
        </p:grpSpPr>
        <p:sp>
          <p:nvSpPr>
            <p:cNvPr id="85" name="Google Shape;85;p1"/>
            <p:cNvSpPr/>
            <p:nvPr/>
          </p:nvSpPr>
          <p:spPr>
            <a:xfrm>
              <a:off x="0" y="0"/>
              <a:ext cx="354682" cy="871848"/>
            </a:xfrm>
            <a:custGeom>
              <a:rect b="b" l="l" r="r" t="t"/>
              <a:pathLst>
                <a:path extrusionOk="0" h="871848" w="354682">
                  <a:moveTo>
                    <a:pt x="0" y="0"/>
                  </a:moveTo>
                  <a:lnTo>
                    <a:pt x="354682" y="0"/>
                  </a:lnTo>
                  <a:lnTo>
                    <a:pt x="354682" y="871848"/>
                  </a:lnTo>
                  <a:lnTo>
                    <a:pt x="0" y="871848"/>
                  </a:lnTo>
                  <a:close/>
                </a:path>
              </a:pathLst>
            </a:custGeom>
            <a:solidFill>
              <a:srgbClr val="EB821A"/>
            </a:solidFill>
            <a:ln>
              <a:noFill/>
            </a:ln>
          </p:spPr>
        </p:sp>
        <p:sp>
          <p:nvSpPr>
            <p:cNvPr id="86" name="Google Shape;86;p1"/>
            <p:cNvSpPr txBox="1"/>
            <p:nvPr/>
          </p:nvSpPr>
          <p:spPr>
            <a:xfrm>
              <a:off x="0" y="-47625"/>
              <a:ext cx="354682" cy="91947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32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7" name="Google Shape;87;p1"/>
          <p:cNvSpPr/>
          <p:nvPr/>
        </p:nvSpPr>
        <p:spPr>
          <a:xfrm>
            <a:off x="682835" y="567356"/>
            <a:ext cx="3397083" cy="1081102"/>
          </a:xfrm>
          <a:custGeom>
            <a:rect b="b" l="l" r="r" t="t"/>
            <a:pathLst>
              <a:path extrusionOk="0" h="1081102" w="3397083">
                <a:moveTo>
                  <a:pt x="0" y="0"/>
                </a:moveTo>
                <a:lnTo>
                  <a:pt x="3397083" y="0"/>
                </a:lnTo>
                <a:lnTo>
                  <a:pt x="3397083" y="1081102"/>
                </a:lnTo>
                <a:lnTo>
                  <a:pt x="0" y="108110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14720" l="0" r="0" t="-99478"/>
            </a:stretch>
          </a:blipFill>
          <a:ln>
            <a:noFill/>
          </a:ln>
        </p:spPr>
      </p:sp>
      <p:grpSp>
        <p:nvGrpSpPr>
          <p:cNvPr id="88" name="Google Shape;88;p1"/>
          <p:cNvGrpSpPr/>
          <p:nvPr/>
        </p:nvGrpSpPr>
        <p:grpSpPr>
          <a:xfrm>
            <a:off x="8214183" y="876546"/>
            <a:ext cx="1859634" cy="692705"/>
            <a:chOff x="0" y="-47625"/>
            <a:chExt cx="489780" cy="182441"/>
          </a:xfrm>
        </p:grpSpPr>
        <p:sp>
          <p:nvSpPr>
            <p:cNvPr id="89" name="Google Shape;89;p1"/>
            <p:cNvSpPr/>
            <p:nvPr/>
          </p:nvSpPr>
          <p:spPr>
            <a:xfrm>
              <a:off x="0" y="0"/>
              <a:ext cx="489780" cy="134816"/>
            </a:xfrm>
            <a:custGeom>
              <a:rect b="b" l="l" r="r" t="t"/>
              <a:pathLst>
                <a:path extrusionOk="0" h="134816" w="489780">
                  <a:moveTo>
                    <a:pt x="0" y="0"/>
                  </a:moveTo>
                  <a:lnTo>
                    <a:pt x="489780" y="0"/>
                  </a:lnTo>
                  <a:lnTo>
                    <a:pt x="489780" y="134816"/>
                  </a:lnTo>
                  <a:lnTo>
                    <a:pt x="0" y="134816"/>
                  </a:lnTo>
                  <a:close/>
                </a:path>
              </a:pathLst>
            </a:custGeom>
            <a:solidFill>
              <a:srgbClr val="EB821A"/>
            </a:solidFill>
            <a:ln>
              <a:noFill/>
            </a:ln>
          </p:spPr>
        </p:sp>
        <p:sp>
          <p:nvSpPr>
            <p:cNvPr id="90" name="Google Shape;90;p1"/>
            <p:cNvSpPr txBox="1"/>
            <p:nvPr/>
          </p:nvSpPr>
          <p:spPr>
            <a:xfrm>
              <a:off x="0" y="-47625"/>
              <a:ext cx="489780" cy="1824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32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1" name="Google Shape;91;p1"/>
          <p:cNvSpPr/>
          <p:nvPr/>
        </p:nvSpPr>
        <p:spPr>
          <a:xfrm>
            <a:off x="8738768" y="149216"/>
            <a:ext cx="810464" cy="810464"/>
          </a:xfrm>
          <a:custGeom>
            <a:rect b="b" l="l" r="r" t="t"/>
            <a:pathLst>
              <a:path extrusionOk="0" h="810464" w="810464">
                <a:moveTo>
                  <a:pt x="0" y="0"/>
                </a:moveTo>
                <a:lnTo>
                  <a:pt x="810464" y="0"/>
                </a:lnTo>
                <a:lnTo>
                  <a:pt x="810464" y="810464"/>
                </a:lnTo>
                <a:lnTo>
                  <a:pt x="0" y="8104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2" name="Google Shape;92;p1"/>
          <p:cNvSpPr/>
          <p:nvPr/>
        </p:nvSpPr>
        <p:spPr>
          <a:xfrm>
            <a:off x="11057447" y="2280680"/>
            <a:ext cx="6091268" cy="5725639"/>
          </a:xfrm>
          <a:custGeom>
            <a:rect b="b" l="l" r="r" t="t"/>
            <a:pathLst>
              <a:path extrusionOk="0" h="812800" w="864704">
                <a:moveTo>
                  <a:pt x="432352" y="0"/>
                </a:moveTo>
                <a:cubicBezTo>
                  <a:pt x="193571" y="0"/>
                  <a:pt x="0" y="181951"/>
                  <a:pt x="0" y="406400"/>
                </a:cubicBezTo>
                <a:cubicBezTo>
                  <a:pt x="0" y="630849"/>
                  <a:pt x="193571" y="812800"/>
                  <a:pt x="432352" y="812800"/>
                </a:cubicBezTo>
                <a:cubicBezTo>
                  <a:pt x="671133" y="812800"/>
                  <a:pt x="864704" y="630849"/>
                  <a:pt x="864704" y="406400"/>
                </a:cubicBezTo>
                <a:cubicBezTo>
                  <a:pt x="864704" y="181951"/>
                  <a:pt x="671133" y="0"/>
                  <a:pt x="432352" y="0"/>
                </a:cubicBez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-12768" r="-12766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1"/>
          <p:cNvSpPr txBox="1"/>
          <p:nvPr/>
        </p:nvSpPr>
        <p:spPr>
          <a:xfrm>
            <a:off x="1958517" y="2383155"/>
            <a:ext cx="7185483" cy="27603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0" u="none" cap="none" strike="noStrike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Comunidad Vecinal</a:t>
            </a:r>
            <a:endParaRPr/>
          </a:p>
          <a:p>
            <a:pPr indent="0" lvl="0" marL="0" marR="0" rtl="0" algn="ctr">
              <a:lnSpc>
                <a:spcPct val="12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0" u="none" cap="none" strike="noStrike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nEXObarrio</a:t>
            </a:r>
            <a:endParaRPr/>
          </a:p>
        </p:txBody>
      </p:sp>
      <p:sp>
        <p:nvSpPr>
          <p:cNvPr id="94" name="Google Shape;94;p1"/>
          <p:cNvSpPr txBox="1"/>
          <p:nvPr/>
        </p:nvSpPr>
        <p:spPr>
          <a:xfrm>
            <a:off x="3606498" y="5629495"/>
            <a:ext cx="3889521" cy="43224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4802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928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INTEGRANTES:</a:t>
            </a:r>
            <a:endParaRPr/>
          </a:p>
          <a:p>
            <a:pPr indent="0" lvl="0" marL="0" marR="0" rtl="0" algn="just">
              <a:lnSpc>
                <a:spcPct val="14802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928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-Ignacio Vidal Rojas</a:t>
            </a:r>
            <a:endParaRPr/>
          </a:p>
          <a:p>
            <a:pPr indent="0" lvl="0" marL="0" marR="0" rtl="0" algn="just">
              <a:lnSpc>
                <a:spcPct val="14802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928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-Vicente Monroy Gutierrez</a:t>
            </a:r>
            <a:endParaRPr/>
          </a:p>
          <a:p>
            <a:pPr indent="0" lvl="0" marL="0" marR="0" rtl="0" algn="just">
              <a:lnSpc>
                <a:spcPct val="14802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928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Asignatura:</a:t>
            </a:r>
            <a:r>
              <a:rPr b="0" i="0" lang="en-US" sz="1928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Capstone</a:t>
            </a:r>
            <a:endParaRPr/>
          </a:p>
          <a:p>
            <a:pPr indent="0" lvl="0" marL="0" marR="0" rtl="0" algn="just">
              <a:lnSpc>
                <a:spcPct val="14802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928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Seccion: 001D</a:t>
            </a:r>
            <a:endParaRPr/>
          </a:p>
          <a:p>
            <a:pPr indent="0" lvl="0" marL="0" marR="0" rtl="0" algn="just">
              <a:lnSpc>
                <a:spcPct val="14802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928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Profesor: </a:t>
            </a:r>
            <a:r>
              <a:rPr b="0" i="0" lang="en-US" sz="1928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Jorge Alberto Castro</a:t>
            </a:r>
            <a:endParaRPr/>
          </a:p>
          <a:p>
            <a:pPr indent="0" lvl="0" marL="0" marR="0" rtl="0" algn="just">
              <a:lnSpc>
                <a:spcPct val="14802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928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4802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928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4802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928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4802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928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4802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928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4802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928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1"/>
          <p:cNvSpPr txBox="1"/>
          <p:nvPr/>
        </p:nvSpPr>
        <p:spPr>
          <a:xfrm>
            <a:off x="8551725" y="1098375"/>
            <a:ext cx="13653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98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31" u="none" cap="none" strike="noStrike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CAPSTONE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1923"/>
        </a:solidFill>
      </p:bgPr>
    </p:bg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0"/>
          <p:cNvSpPr/>
          <p:nvPr/>
        </p:nvSpPr>
        <p:spPr>
          <a:xfrm>
            <a:off x="5524827" y="1936008"/>
            <a:ext cx="7440030" cy="6593726"/>
          </a:xfrm>
          <a:custGeom>
            <a:rect b="b" l="l" r="r" t="t"/>
            <a:pathLst>
              <a:path extrusionOk="0" h="6593726" w="7440030">
                <a:moveTo>
                  <a:pt x="0" y="0"/>
                </a:moveTo>
                <a:lnTo>
                  <a:pt x="7440029" y="0"/>
                </a:lnTo>
                <a:lnTo>
                  <a:pt x="7440029" y="6593726"/>
                </a:lnTo>
                <a:lnTo>
                  <a:pt x="0" y="65937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02" name="Google Shape;202;p10"/>
          <p:cNvSpPr txBox="1"/>
          <p:nvPr/>
        </p:nvSpPr>
        <p:spPr>
          <a:xfrm>
            <a:off x="2663257" y="341292"/>
            <a:ext cx="12961487" cy="13176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6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327" u="none" cap="none" strike="noStrike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cRONOGRAMA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1923"/>
        </a:solidFill>
      </p:bgPr>
    </p:bg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1"/>
          <p:cNvSpPr/>
          <p:nvPr/>
        </p:nvSpPr>
        <p:spPr>
          <a:xfrm>
            <a:off x="0" y="-2"/>
            <a:ext cx="1687589" cy="1532763"/>
          </a:xfrm>
          <a:custGeom>
            <a:rect b="b" l="l" r="r" t="t"/>
            <a:pathLst>
              <a:path extrusionOk="0" h="4114800" w="4166886">
                <a:moveTo>
                  <a:pt x="0" y="0"/>
                </a:moveTo>
                <a:lnTo>
                  <a:pt x="4166886" y="0"/>
                </a:lnTo>
                <a:lnTo>
                  <a:pt x="416688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208" name="Google Shape;208;p11"/>
          <p:cNvGrpSpPr/>
          <p:nvPr/>
        </p:nvGrpSpPr>
        <p:grpSpPr>
          <a:xfrm>
            <a:off x="1965677" y="3080405"/>
            <a:ext cx="5306993" cy="3686024"/>
            <a:chOff x="0" y="-57150"/>
            <a:chExt cx="1828477" cy="1269987"/>
          </a:xfrm>
        </p:grpSpPr>
        <p:sp>
          <p:nvSpPr>
            <p:cNvPr id="209" name="Google Shape;209;p11"/>
            <p:cNvSpPr/>
            <p:nvPr/>
          </p:nvSpPr>
          <p:spPr>
            <a:xfrm>
              <a:off x="0" y="0"/>
              <a:ext cx="1828477" cy="1212837"/>
            </a:xfrm>
            <a:custGeom>
              <a:rect b="b" l="l" r="r" t="t"/>
              <a:pathLst>
                <a:path extrusionOk="0" h="1212837" w="1828477">
                  <a:moveTo>
                    <a:pt x="103576" y="0"/>
                  </a:moveTo>
                  <a:lnTo>
                    <a:pt x="1724901" y="0"/>
                  </a:lnTo>
                  <a:cubicBezTo>
                    <a:pt x="1752371" y="0"/>
                    <a:pt x="1778716" y="10912"/>
                    <a:pt x="1798140" y="30337"/>
                  </a:cubicBezTo>
                  <a:cubicBezTo>
                    <a:pt x="1817565" y="49761"/>
                    <a:pt x="1828477" y="76106"/>
                    <a:pt x="1828477" y="103576"/>
                  </a:cubicBezTo>
                  <a:lnTo>
                    <a:pt x="1828477" y="1109261"/>
                  </a:lnTo>
                  <a:cubicBezTo>
                    <a:pt x="1828477" y="1166464"/>
                    <a:pt x="1782105" y="1212837"/>
                    <a:pt x="1724901" y="1212837"/>
                  </a:cubicBezTo>
                  <a:lnTo>
                    <a:pt x="103576" y="1212837"/>
                  </a:lnTo>
                  <a:cubicBezTo>
                    <a:pt x="76106" y="1212837"/>
                    <a:pt x="49761" y="1201924"/>
                    <a:pt x="30337" y="1182500"/>
                  </a:cubicBezTo>
                  <a:cubicBezTo>
                    <a:pt x="10912" y="1163076"/>
                    <a:pt x="0" y="1136731"/>
                    <a:pt x="0" y="1109261"/>
                  </a:cubicBezTo>
                  <a:lnTo>
                    <a:pt x="0" y="103576"/>
                  </a:lnTo>
                  <a:cubicBezTo>
                    <a:pt x="0" y="76106"/>
                    <a:pt x="10912" y="49761"/>
                    <a:pt x="30337" y="30337"/>
                  </a:cubicBezTo>
                  <a:cubicBezTo>
                    <a:pt x="49761" y="10912"/>
                    <a:pt x="76106" y="0"/>
                    <a:pt x="103576" y="0"/>
                  </a:cubicBezTo>
                  <a:close/>
                </a:path>
              </a:pathLst>
            </a:custGeom>
            <a:solidFill>
              <a:srgbClr val="EBE9E8"/>
            </a:solidFill>
            <a:ln cap="rnd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11"/>
            <p:cNvSpPr txBox="1"/>
            <p:nvPr/>
          </p:nvSpPr>
          <p:spPr>
            <a:xfrm>
              <a:off x="0" y="-57150"/>
              <a:ext cx="1828477" cy="126998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77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1" name="Google Shape;211;p11"/>
          <p:cNvSpPr/>
          <p:nvPr/>
        </p:nvSpPr>
        <p:spPr>
          <a:xfrm>
            <a:off x="2369538" y="3552305"/>
            <a:ext cx="1185292" cy="1185292"/>
          </a:xfrm>
          <a:custGeom>
            <a:rect b="b" l="l" r="r" t="t"/>
            <a:pathLst>
              <a:path extrusionOk="0" h="1185292" w="1185292">
                <a:moveTo>
                  <a:pt x="0" y="0"/>
                </a:moveTo>
                <a:lnTo>
                  <a:pt x="1185292" y="0"/>
                </a:lnTo>
                <a:lnTo>
                  <a:pt x="1185292" y="1185292"/>
                </a:lnTo>
                <a:lnTo>
                  <a:pt x="0" y="118529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12" name="Google Shape;212;p11"/>
          <p:cNvSpPr/>
          <p:nvPr/>
        </p:nvSpPr>
        <p:spPr>
          <a:xfrm>
            <a:off x="5649338" y="5006354"/>
            <a:ext cx="826154" cy="1166336"/>
          </a:xfrm>
          <a:custGeom>
            <a:rect b="b" l="l" r="r" t="t"/>
            <a:pathLst>
              <a:path extrusionOk="0" h="1166336" w="826154">
                <a:moveTo>
                  <a:pt x="0" y="0"/>
                </a:moveTo>
                <a:lnTo>
                  <a:pt x="826154" y="0"/>
                </a:lnTo>
                <a:lnTo>
                  <a:pt x="826154" y="1166335"/>
                </a:lnTo>
                <a:lnTo>
                  <a:pt x="0" y="116633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213" name="Google Shape;213;p11"/>
          <p:cNvGrpSpPr/>
          <p:nvPr/>
        </p:nvGrpSpPr>
        <p:grpSpPr>
          <a:xfrm>
            <a:off x="11044718" y="3025883"/>
            <a:ext cx="5654433" cy="3927341"/>
            <a:chOff x="0" y="-57150"/>
            <a:chExt cx="1828477" cy="1269987"/>
          </a:xfrm>
        </p:grpSpPr>
        <p:sp>
          <p:nvSpPr>
            <p:cNvPr id="214" name="Google Shape;214;p11"/>
            <p:cNvSpPr/>
            <p:nvPr/>
          </p:nvSpPr>
          <p:spPr>
            <a:xfrm>
              <a:off x="0" y="0"/>
              <a:ext cx="1828477" cy="1212837"/>
            </a:xfrm>
            <a:custGeom>
              <a:rect b="b" l="l" r="r" t="t"/>
              <a:pathLst>
                <a:path extrusionOk="0" h="1212837" w="1828477">
                  <a:moveTo>
                    <a:pt x="97212" y="0"/>
                  </a:moveTo>
                  <a:lnTo>
                    <a:pt x="1731266" y="0"/>
                  </a:lnTo>
                  <a:cubicBezTo>
                    <a:pt x="1784954" y="0"/>
                    <a:pt x="1828477" y="43523"/>
                    <a:pt x="1828477" y="97212"/>
                  </a:cubicBezTo>
                  <a:lnTo>
                    <a:pt x="1828477" y="1115625"/>
                  </a:lnTo>
                  <a:cubicBezTo>
                    <a:pt x="1828477" y="1169313"/>
                    <a:pt x="1784954" y="1212837"/>
                    <a:pt x="1731266" y="1212837"/>
                  </a:cubicBezTo>
                  <a:lnTo>
                    <a:pt x="97212" y="1212837"/>
                  </a:lnTo>
                  <a:cubicBezTo>
                    <a:pt x="43523" y="1212837"/>
                    <a:pt x="0" y="1169313"/>
                    <a:pt x="0" y="1115625"/>
                  </a:cubicBezTo>
                  <a:lnTo>
                    <a:pt x="0" y="97212"/>
                  </a:lnTo>
                  <a:cubicBezTo>
                    <a:pt x="0" y="43523"/>
                    <a:pt x="43523" y="0"/>
                    <a:pt x="97212" y="0"/>
                  </a:cubicBezTo>
                  <a:close/>
                </a:path>
              </a:pathLst>
            </a:custGeom>
            <a:solidFill>
              <a:srgbClr val="EBE9E8"/>
            </a:solidFill>
            <a:ln cap="rnd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11"/>
            <p:cNvSpPr txBox="1"/>
            <p:nvPr/>
          </p:nvSpPr>
          <p:spPr>
            <a:xfrm>
              <a:off x="0" y="-57150"/>
              <a:ext cx="1828477" cy="126998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77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6" name="Google Shape;216;p11"/>
          <p:cNvSpPr/>
          <p:nvPr/>
        </p:nvSpPr>
        <p:spPr>
          <a:xfrm>
            <a:off x="11569254" y="4007771"/>
            <a:ext cx="2100404" cy="955684"/>
          </a:xfrm>
          <a:custGeom>
            <a:rect b="b" l="l" r="r" t="t"/>
            <a:pathLst>
              <a:path extrusionOk="0" h="955684" w="2100404">
                <a:moveTo>
                  <a:pt x="0" y="0"/>
                </a:moveTo>
                <a:lnTo>
                  <a:pt x="2100404" y="0"/>
                </a:lnTo>
                <a:lnTo>
                  <a:pt x="2100404" y="955683"/>
                </a:lnTo>
                <a:lnTo>
                  <a:pt x="0" y="95568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17" name="Google Shape;217;p11"/>
          <p:cNvSpPr/>
          <p:nvPr/>
        </p:nvSpPr>
        <p:spPr>
          <a:xfrm>
            <a:off x="14842600" y="3909359"/>
            <a:ext cx="658833" cy="658833"/>
          </a:xfrm>
          <a:custGeom>
            <a:rect b="b" l="l" r="r" t="t"/>
            <a:pathLst>
              <a:path extrusionOk="0" h="658833" w="658833">
                <a:moveTo>
                  <a:pt x="0" y="0"/>
                </a:moveTo>
                <a:lnTo>
                  <a:pt x="658834" y="0"/>
                </a:lnTo>
                <a:lnTo>
                  <a:pt x="658834" y="658833"/>
                </a:lnTo>
                <a:lnTo>
                  <a:pt x="0" y="6588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18" name="Google Shape;218;p11"/>
          <p:cNvSpPr/>
          <p:nvPr/>
        </p:nvSpPr>
        <p:spPr>
          <a:xfrm>
            <a:off x="14405625" y="5077919"/>
            <a:ext cx="1532785" cy="1249463"/>
          </a:xfrm>
          <a:custGeom>
            <a:rect b="b" l="l" r="r" t="t"/>
            <a:pathLst>
              <a:path extrusionOk="0" h="1249463" w="1532785">
                <a:moveTo>
                  <a:pt x="0" y="0"/>
                </a:moveTo>
                <a:lnTo>
                  <a:pt x="1532784" y="0"/>
                </a:lnTo>
                <a:lnTo>
                  <a:pt x="1532784" y="1249463"/>
                </a:lnTo>
                <a:lnTo>
                  <a:pt x="0" y="124946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19" name="Google Shape;219;p11"/>
          <p:cNvSpPr/>
          <p:nvPr/>
        </p:nvSpPr>
        <p:spPr>
          <a:xfrm>
            <a:off x="15775376" y="8187950"/>
            <a:ext cx="2516507" cy="2099868"/>
          </a:xfrm>
          <a:custGeom>
            <a:rect b="b" l="l" r="r" t="t"/>
            <a:pathLst>
              <a:path extrusionOk="0" h="4970101" w="5033013">
                <a:moveTo>
                  <a:pt x="0" y="0"/>
                </a:moveTo>
                <a:lnTo>
                  <a:pt x="5033013" y="0"/>
                </a:lnTo>
                <a:lnTo>
                  <a:pt x="5033013" y="4970101"/>
                </a:lnTo>
                <a:lnTo>
                  <a:pt x="0" y="497010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20" name="Google Shape;220;p11"/>
          <p:cNvSpPr/>
          <p:nvPr/>
        </p:nvSpPr>
        <p:spPr>
          <a:xfrm>
            <a:off x="3554830" y="5006354"/>
            <a:ext cx="970972" cy="970972"/>
          </a:xfrm>
          <a:custGeom>
            <a:rect b="b" l="l" r="r" t="t"/>
            <a:pathLst>
              <a:path extrusionOk="0" h="970972" w="970972">
                <a:moveTo>
                  <a:pt x="0" y="0"/>
                </a:moveTo>
                <a:lnTo>
                  <a:pt x="970973" y="0"/>
                </a:lnTo>
                <a:lnTo>
                  <a:pt x="970973" y="970972"/>
                </a:lnTo>
                <a:lnTo>
                  <a:pt x="0" y="9709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21" name="Google Shape;221;p11"/>
          <p:cNvSpPr/>
          <p:nvPr/>
        </p:nvSpPr>
        <p:spPr>
          <a:xfrm>
            <a:off x="4040316" y="3396094"/>
            <a:ext cx="1645355" cy="822678"/>
          </a:xfrm>
          <a:custGeom>
            <a:rect b="b" l="l" r="r" t="t"/>
            <a:pathLst>
              <a:path extrusionOk="0" h="822678" w="1645355">
                <a:moveTo>
                  <a:pt x="0" y="0"/>
                </a:moveTo>
                <a:lnTo>
                  <a:pt x="1645356" y="0"/>
                </a:lnTo>
                <a:lnTo>
                  <a:pt x="1645356" y="822677"/>
                </a:lnTo>
                <a:lnTo>
                  <a:pt x="0" y="82267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22" name="Google Shape;222;p11"/>
          <p:cNvSpPr/>
          <p:nvPr/>
        </p:nvSpPr>
        <p:spPr>
          <a:xfrm>
            <a:off x="4943904" y="4218771"/>
            <a:ext cx="1531588" cy="518825"/>
          </a:xfrm>
          <a:custGeom>
            <a:rect b="b" l="l" r="r" t="t"/>
            <a:pathLst>
              <a:path extrusionOk="0" h="518825" w="1531588">
                <a:moveTo>
                  <a:pt x="0" y="0"/>
                </a:moveTo>
                <a:lnTo>
                  <a:pt x="1531588" y="0"/>
                </a:lnTo>
                <a:lnTo>
                  <a:pt x="1531588" y="518826"/>
                </a:lnTo>
                <a:lnTo>
                  <a:pt x="0" y="5188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23" name="Google Shape;223;p11"/>
          <p:cNvSpPr txBox="1"/>
          <p:nvPr/>
        </p:nvSpPr>
        <p:spPr>
          <a:xfrm>
            <a:off x="3016734" y="782905"/>
            <a:ext cx="5415000" cy="86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598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615" u="none" cap="none" strike="noStrike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Stack </a:t>
            </a:r>
            <a:r>
              <a:rPr lang="en-US" sz="5615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tecnologico</a:t>
            </a:r>
            <a:endParaRPr/>
          </a:p>
        </p:txBody>
      </p:sp>
      <p:sp>
        <p:nvSpPr>
          <p:cNvPr id="224" name="Google Shape;224;p11"/>
          <p:cNvSpPr txBox="1"/>
          <p:nvPr/>
        </p:nvSpPr>
        <p:spPr>
          <a:xfrm>
            <a:off x="3838112" y="2578881"/>
            <a:ext cx="1562122" cy="6034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599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797" u="none" cap="none" strike="noStrike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Frontend</a:t>
            </a:r>
            <a:endParaRPr/>
          </a:p>
        </p:txBody>
      </p:sp>
      <p:sp>
        <p:nvSpPr>
          <p:cNvPr id="225" name="Google Shape;225;p11"/>
          <p:cNvSpPr txBox="1"/>
          <p:nvPr/>
        </p:nvSpPr>
        <p:spPr>
          <a:xfrm>
            <a:off x="13156227" y="2502925"/>
            <a:ext cx="1808700" cy="62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046" u="none" cap="none" strike="noStrike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Backend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1923"/>
        </a:solidFill>
      </p:bgPr>
    </p:bg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" name="Google Shape;230;p12"/>
          <p:cNvGrpSpPr/>
          <p:nvPr/>
        </p:nvGrpSpPr>
        <p:grpSpPr>
          <a:xfrm>
            <a:off x="13682206" y="-180826"/>
            <a:ext cx="4605794" cy="10467826"/>
            <a:chOff x="0" y="-47625"/>
            <a:chExt cx="1213049" cy="2756958"/>
          </a:xfrm>
        </p:grpSpPr>
        <p:sp>
          <p:nvSpPr>
            <p:cNvPr id="231" name="Google Shape;231;p12"/>
            <p:cNvSpPr/>
            <p:nvPr/>
          </p:nvSpPr>
          <p:spPr>
            <a:xfrm>
              <a:off x="0" y="0"/>
              <a:ext cx="1213049" cy="2709333"/>
            </a:xfrm>
            <a:custGeom>
              <a:rect b="b" l="l" r="r" t="t"/>
              <a:pathLst>
                <a:path extrusionOk="0" h="2709333" w="1213049">
                  <a:moveTo>
                    <a:pt x="0" y="0"/>
                  </a:moveTo>
                  <a:lnTo>
                    <a:pt x="1213049" y="0"/>
                  </a:lnTo>
                  <a:lnTo>
                    <a:pt x="1213049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7931E"/>
            </a:solidFill>
            <a:ln>
              <a:noFill/>
            </a:ln>
          </p:spPr>
        </p:sp>
        <p:sp>
          <p:nvSpPr>
            <p:cNvPr id="232" name="Google Shape;232;p12"/>
            <p:cNvSpPr txBox="1"/>
            <p:nvPr/>
          </p:nvSpPr>
          <p:spPr>
            <a:xfrm>
              <a:off x="0" y="-47625"/>
              <a:ext cx="1213049" cy="275695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32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3" name="Google Shape;233;p12"/>
          <p:cNvSpPr txBox="1"/>
          <p:nvPr/>
        </p:nvSpPr>
        <p:spPr>
          <a:xfrm>
            <a:off x="1363070" y="2647544"/>
            <a:ext cx="8740596" cy="13831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6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661" u="none" cap="none" strike="noStrike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Muchas gracias</a:t>
            </a:r>
            <a:endParaRPr/>
          </a:p>
        </p:txBody>
      </p:sp>
      <p:sp>
        <p:nvSpPr>
          <p:cNvPr id="234" name="Google Shape;234;p12"/>
          <p:cNvSpPr txBox="1"/>
          <p:nvPr/>
        </p:nvSpPr>
        <p:spPr>
          <a:xfrm>
            <a:off x="1376496" y="3984009"/>
            <a:ext cx="8042129" cy="4610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803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569" u="none" cap="none" strike="noStrike">
                <a:solidFill>
                  <a:srgbClr val="EB821A"/>
                </a:solidFill>
                <a:latin typeface="Arial"/>
                <a:ea typeface="Arial"/>
                <a:cs typeface="Arial"/>
                <a:sym typeface="Arial"/>
              </a:rPr>
              <a:t>Por ver la presentación.</a:t>
            </a:r>
            <a:endParaRPr/>
          </a:p>
        </p:txBody>
      </p:sp>
      <p:sp>
        <p:nvSpPr>
          <p:cNvPr id="235" name="Google Shape;235;p12"/>
          <p:cNvSpPr/>
          <p:nvPr/>
        </p:nvSpPr>
        <p:spPr>
          <a:xfrm>
            <a:off x="10911312" y="2595893"/>
            <a:ext cx="5771552" cy="5771552"/>
          </a:xfrm>
          <a:custGeom>
            <a:rect b="b" l="l" r="r" t="t"/>
            <a:pathLst>
              <a:path extrusionOk="0" h="812800" w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20092" r="-20091" t="0"/>
            </a:stretch>
          </a:blipFill>
          <a:ln cap="sq" cmpd="sng" w="133350">
            <a:solidFill>
              <a:srgbClr val="FFFFFF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1923"/>
        </a:solid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2"/>
          <p:cNvGrpSpPr/>
          <p:nvPr/>
        </p:nvGrpSpPr>
        <p:grpSpPr>
          <a:xfrm>
            <a:off x="1729648" y="3510015"/>
            <a:ext cx="687890" cy="4419749"/>
            <a:chOff x="0" y="-76200"/>
            <a:chExt cx="152447" cy="979482"/>
          </a:xfrm>
        </p:grpSpPr>
        <p:sp>
          <p:nvSpPr>
            <p:cNvPr id="101" name="Google Shape;101;p2"/>
            <p:cNvSpPr/>
            <p:nvPr/>
          </p:nvSpPr>
          <p:spPr>
            <a:xfrm>
              <a:off x="0" y="0"/>
              <a:ext cx="152447" cy="903282"/>
            </a:xfrm>
            <a:custGeom>
              <a:rect b="b" l="l" r="r" t="t"/>
              <a:pathLst>
                <a:path extrusionOk="0" h="903282" w="152447">
                  <a:moveTo>
                    <a:pt x="0" y="0"/>
                  </a:moveTo>
                  <a:lnTo>
                    <a:pt x="152447" y="0"/>
                  </a:lnTo>
                  <a:lnTo>
                    <a:pt x="152447" y="903282"/>
                  </a:lnTo>
                  <a:lnTo>
                    <a:pt x="0" y="903282"/>
                  </a:lnTo>
                  <a:close/>
                </a:path>
              </a:pathLst>
            </a:custGeom>
            <a:solidFill>
              <a:srgbClr val="EB821A"/>
            </a:solidFill>
            <a:ln>
              <a:noFill/>
            </a:ln>
          </p:spPr>
        </p:sp>
        <p:sp>
          <p:nvSpPr>
            <p:cNvPr id="102" name="Google Shape;102;p2"/>
            <p:cNvSpPr txBox="1"/>
            <p:nvPr/>
          </p:nvSpPr>
          <p:spPr>
            <a:xfrm>
              <a:off x="0" y="-76200"/>
              <a:ext cx="152447" cy="97948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1" marL="0" marR="0" rtl="0" algn="ctr">
                <a:lnSpc>
                  <a:spcPct val="16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0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01</a:t>
              </a:r>
              <a:endParaRPr/>
            </a:p>
            <a:p>
              <a:pPr indent="0" lvl="1" marL="0" marR="0" rtl="0" algn="ctr">
                <a:lnSpc>
                  <a:spcPct val="16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0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02</a:t>
              </a:r>
              <a:endParaRPr/>
            </a:p>
            <a:p>
              <a:pPr indent="0" lvl="1" marL="0" marR="0" rtl="0" algn="ctr">
                <a:lnSpc>
                  <a:spcPct val="16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0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03</a:t>
              </a:r>
              <a:endParaRPr/>
            </a:p>
            <a:p>
              <a:pPr indent="0" lvl="1" marL="0" marR="0" rtl="0" algn="ctr">
                <a:lnSpc>
                  <a:spcPct val="16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0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04</a:t>
              </a:r>
              <a:endParaRPr/>
            </a:p>
            <a:p>
              <a:pPr indent="0" lvl="1" marL="0" marR="0" rtl="0" algn="ctr">
                <a:lnSpc>
                  <a:spcPct val="16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0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05</a:t>
              </a:r>
              <a:endParaRPr/>
            </a:p>
            <a:p>
              <a:pPr indent="0" lvl="1" marL="0" marR="0" rtl="0" algn="ctr">
                <a:lnSpc>
                  <a:spcPct val="16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0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06</a:t>
              </a:r>
              <a:endParaRPr/>
            </a:p>
            <a:p>
              <a:pPr indent="0" lvl="1" marL="0" marR="0" rtl="0" algn="ctr">
                <a:lnSpc>
                  <a:spcPct val="16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0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07</a:t>
              </a:r>
              <a:endParaRPr/>
            </a:p>
            <a:p>
              <a:pPr indent="0" lvl="1" marL="0" marR="0" rtl="0" algn="ctr">
                <a:lnSpc>
                  <a:spcPct val="16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0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08</a:t>
              </a:r>
              <a:endParaRPr/>
            </a:p>
            <a:p>
              <a:pPr indent="0" lvl="0" marL="0" marR="0" rtl="0" algn="ctr">
                <a:lnSpc>
                  <a:spcPct val="16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3" name="Google Shape;103;p2"/>
          <p:cNvGrpSpPr/>
          <p:nvPr/>
        </p:nvGrpSpPr>
        <p:grpSpPr>
          <a:xfrm>
            <a:off x="9358548" y="-6059847"/>
            <a:ext cx="12119694" cy="12119694"/>
            <a:chOff x="0" y="0"/>
            <a:chExt cx="812800" cy="812800"/>
          </a:xfrm>
        </p:grpSpPr>
        <p:sp>
          <p:nvSpPr>
            <p:cNvPr id="104" name="Google Shape;104;p2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B82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32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6" name="Google Shape;106;p2"/>
          <p:cNvSpPr/>
          <p:nvPr/>
        </p:nvSpPr>
        <p:spPr>
          <a:xfrm>
            <a:off x="9863683" y="1763040"/>
            <a:ext cx="6938233" cy="6938233"/>
          </a:xfrm>
          <a:custGeom>
            <a:rect b="b" l="l" r="r" t="t"/>
            <a:pathLst>
              <a:path extrusionOk="0" h="812800" w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38993" r="-38993" t="0"/>
            </a:stretch>
          </a:blipFill>
          <a:ln cap="sq" cmpd="sng" w="152400">
            <a:solidFill>
              <a:srgbClr val="FFFFFF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2"/>
          <p:cNvSpPr txBox="1"/>
          <p:nvPr/>
        </p:nvSpPr>
        <p:spPr>
          <a:xfrm>
            <a:off x="2476715" y="4003128"/>
            <a:ext cx="6881833" cy="32435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Introducción y objetivos del proyecto </a:t>
            </a:r>
            <a:endParaRPr/>
          </a:p>
          <a:p>
            <a:pPr indent="0" lvl="0" marL="0" marR="0" rtl="0" algn="l">
              <a:lnSpc>
                <a:spcPct val="16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Contexto</a:t>
            </a:r>
            <a:endParaRPr/>
          </a:p>
          <a:p>
            <a:pPr indent="0" lvl="0" marL="0" marR="0" rtl="0" algn="l">
              <a:lnSpc>
                <a:spcPct val="16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Problema - Solución</a:t>
            </a:r>
            <a:endParaRPr/>
          </a:p>
          <a:p>
            <a:pPr indent="0" lvl="0" marL="0" marR="0" rtl="0" algn="l">
              <a:lnSpc>
                <a:spcPct val="16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Público objetivo</a:t>
            </a:r>
            <a:endParaRPr/>
          </a:p>
          <a:p>
            <a:pPr indent="0" lvl="0" marL="0" marR="0" rtl="0" algn="l">
              <a:lnSpc>
                <a:spcPct val="16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Objetivo general y especificos</a:t>
            </a:r>
            <a:endParaRPr/>
          </a:p>
          <a:p>
            <a:pPr indent="0" lvl="0" marL="0" marR="0" rtl="0" algn="l">
              <a:lnSpc>
                <a:spcPct val="16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Metodología del proyecto</a:t>
            </a:r>
            <a:endParaRPr/>
          </a:p>
          <a:p>
            <a:pPr indent="0" lvl="0" marL="0" marR="0" rtl="0" algn="l">
              <a:lnSpc>
                <a:spcPct val="16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Arquitectura</a:t>
            </a:r>
            <a:endParaRPr/>
          </a:p>
          <a:p>
            <a:pPr indent="0" lvl="0" marL="0" marR="0" rtl="0" algn="l">
              <a:lnSpc>
                <a:spcPct val="16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Stack Tecnologico (tecnologias a utilizar)</a:t>
            </a:r>
            <a:endParaRPr/>
          </a:p>
        </p:txBody>
      </p:sp>
      <p:sp>
        <p:nvSpPr>
          <p:cNvPr id="108" name="Google Shape;108;p2"/>
          <p:cNvSpPr txBox="1"/>
          <p:nvPr/>
        </p:nvSpPr>
        <p:spPr>
          <a:xfrm>
            <a:off x="1537889" y="2282292"/>
            <a:ext cx="6227196" cy="14926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6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365" u="none" cap="none" strike="noStrike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Contenido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1923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"/>
          <p:cNvSpPr txBox="1"/>
          <p:nvPr/>
        </p:nvSpPr>
        <p:spPr>
          <a:xfrm>
            <a:off x="1356894" y="1173964"/>
            <a:ext cx="5537084" cy="13251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6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327" u="none" cap="none" strike="noStrike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Contexto</a:t>
            </a:r>
            <a:endParaRPr/>
          </a:p>
        </p:txBody>
      </p:sp>
      <p:sp>
        <p:nvSpPr>
          <p:cNvPr id="114" name="Google Shape;114;p3"/>
          <p:cNvSpPr txBox="1"/>
          <p:nvPr/>
        </p:nvSpPr>
        <p:spPr>
          <a:xfrm>
            <a:off x="1356894" y="2603273"/>
            <a:ext cx="6844309" cy="23251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4796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14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En comunidad vecinal NEXOBARRIO se abordará el desarrollo de un sistema informático orientado a mejorar la gestión administrativa y comunicacional de una junta de vecinos, mediante la digitalización y centralización de sus procesos.</a:t>
            </a:r>
            <a:endParaRPr/>
          </a:p>
        </p:txBody>
      </p:sp>
      <p:sp>
        <p:nvSpPr>
          <p:cNvPr id="115" name="Google Shape;115;p3"/>
          <p:cNvSpPr/>
          <p:nvPr/>
        </p:nvSpPr>
        <p:spPr>
          <a:xfrm>
            <a:off x="9748369" y="733193"/>
            <a:ext cx="7871933" cy="7079872"/>
          </a:xfrm>
          <a:custGeom>
            <a:rect b="b" l="l" r="r" t="t"/>
            <a:pathLst>
              <a:path extrusionOk="0" h="1373578" w="1527247">
                <a:moveTo>
                  <a:pt x="29505" y="0"/>
                </a:moveTo>
                <a:lnTo>
                  <a:pt x="1497742" y="0"/>
                </a:lnTo>
                <a:cubicBezTo>
                  <a:pt x="1514037" y="0"/>
                  <a:pt x="1527247" y="13210"/>
                  <a:pt x="1527247" y="29505"/>
                </a:cubicBezTo>
                <a:lnTo>
                  <a:pt x="1527247" y="1344073"/>
                </a:lnTo>
                <a:cubicBezTo>
                  <a:pt x="1527247" y="1360368"/>
                  <a:pt x="1514037" y="1373578"/>
                  <a:pt x="1497742" y="1373578"/>
                </a:cubicBezTo>
                <a:lnTo>
                  <a:pt x="29505" y="1373578"/>
                </a:lnTo>
                <a:cubicBezTo>
                  <a:pt x="13210" y="1373578"/>
                  <a:pt x="0" y="1360368"/>
                  <a:pt x="0" y="1344073"/>
                </a:cubicBezTo>
                <a:lnTo>
                  <a:pt x="0" y="29505"/>
                </a:lnTo>
                <a:cubicBezTo>
                  <a:pt x="0" y="13210"/>
                  <a:pt x="13210" y="0"/>
                  <a:pt x="29505" y="0"/>
                </a:cubicBez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10029" r="-10029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3"/>
          <p:cNvSpPr txBox="1"/>
          <p:nvPr/>
        </p:nvSpPr>
        <p:spPr>
          <a:xfrm>
            <a:off x="1356894" y="5386859"/>
            <a:ext cx="6844309" cy="147040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0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Este sistema web y app permitirá la inscripción de residentes, emisión de certificados, gestión de proyectos, reservas de espacios, solicitudes ciudadanas, noticias y comunicaciones.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1923"/>
        </a:solid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4"/>
          <p:cNvSpPr/>
          <p:nvPr/>
        </p:nvSpPr>
        <p:spPr>
          <a:xfrm>
            <a:off x="190976" y="317425"/>
            <a:ext cx="1687589" cy="1707642"/>
          </a:xfrm>
          <a:custGeom>
            <a:rect b="b" l="l" r="r" t="t"/>
            <a:pathLst>
              <a:path extrusionOk="0" h="4114800" w="4166886">
                <a:moveTo>
                  <a:pt x="0" y="0"/>
                </a:moveTo>
                <a:lnTo>
                  <a:pt x="4166886" y="0"/>
                </a:lnTo>
                <a:lnTo>
                  <a:pt x="416688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122" name="Google Shape;122;p4"/>
          <p:cNvGrpSpPr/>
          <p:nvPr/>
        </p:nvGrpSpPr>
        <p:grpSpPr>
          <a:xfrm>
            <a:off x="10914193" y="6087518"/>
            <a:ext cx="5356178" cy="3072239"/>
            <a:chOff x="0" y="0"/>
            <a:chExt cx="7981950" cy="4578350"/>
          </a:xfrm>
        </p:grpSpPr>
        <p:sp>
          <p:nvSpPr>
            <p:cNvPr id="123" name="Google Shape;123;p4"/>
            <p:cNvSpPr/>
            <p:nvPr/>
          </p:nvSpPr>
          <p:spPr>
            <a:xfrm>
              <a:off x="765810" y="21590"/>
              <a:ext cx="6451600" cy="4326890"/>
            </a:xfrm>
            <a:custGeom>
              <a:rect b="b" l="l" r="r" t="t"/>
              <a:pathLst>
                <a:path extrusionOk="0" h="4326890" w="645160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4"/>
            <p:cNvSpPr/>
            <p:nvPr/>
          </p:nvSpPr>
          <p:spPr>
            <a:xfrm>
              <a:off x="0" y="0"/>
              <a:ext cx="7981950" cy="4542790"/>
            </a:xfrm>
            <a:custGeom>
              <a:rect b="b" l="l" r="r" t="t"/>
              <a:pathLst>
                <a:path extrusionOk="0" h="4542790" w="798195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E9E9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4"/>
            <p:cNvSpPr/>
            <p:nvPr/>
          </p:nvSpPr>
          <p:spPr>
            <a:xfrm>
              <a:off x="3460750" y="4349750"/>
              <a:ext cx="1059180" cy="96520"/>
            </a:xfrm>
            <a:custGeom>
              <a:rect b="b" l="l" r="r" t="t"/>
              <a:pathLst>
                <a:path extrusionOk="0" h="96520" w="105918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4"/>
            <p:cNvSpPr/>
            <p:nvPr/>
          </p:nvSpPr>
          <p:spPr>
            <a:xfrm>
              <a:off x="163830" y="4542790"/>
              <a:ext cx="7654290" cy="35560"/>
            </a:xfrm>
            <a:custGeom>
              <a:rect b="b" l="l" r="r" t="t"/>
              <a:pathLst>
                <a:path extrusionOk="0" h="35560" w="765429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4"/>
            <p:cNvSpPr/>
            <p:nvPr/>
          </p:nvSpPr>
          <p:spPr>
            <a:xfrm>
              <a:off x="962660" y="276860"/>
              <a:ext cx="6055360" cy="3789680"/>
            </a:xfrm>
            <a:custGeom>
              <a:rect b="b" l="l" r="r" t="t"/>
              <a:pathLst>
                <a:path extrusionOk="0" h="3789680" w="605536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-37614" l="0" r="0" t="0"/>
              </a:stretch>
            </a:blipFill>
            <a:ln>
              <a:noFill/>
            </a:ln>
          </p:spPr>
        </p:sp>
      </p:grpSp>
      <p:sp>
        <p:nvSpPr>
          <p:cNvPr id="128" name="Google Shape;128;p4"/>
          <p:cNvSpPr txBox="1"/>
          <p:nvPr/>
        </p:nvSpPr>
        <p:spPr>
          <a:xfrm>
            <a:off x="1137200" y="2531109"/>
            <a:ext cx="9191565" cy="23526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999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728" u="none" cap="none" strike="noStrike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Problema </a:t>
            </a:r>
            <a:endParaRPr/>
          </a:p>
          <a:p>
            <a:pPr indent="0" lvl="0" marL="0" marR="0" rtl="0" algn="l">
              <a:lnSpc>
                <a:spcPct val="11999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7728" u="none" cap="none" strike="noStrike">
              <a:solidFill>
                <a:srgbClr val="FFFFF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29" name="Google Shape;129;p4"/>
          <p:cNvSpPr txBox="1"/>
          <p:nvPr/>
        </p:nvSpPr>
        <p:spPr>
          <a:xfrm>
            <a:off x="1028700" y="3802050"/>
            <a:ext cx="7667095" cy="41748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0" marR="0" rtl="0" algn="just">
              <a:lnSpc>
                <a:spcPct val="1480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6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Las juntas de vecinos en Chile presentan una baja adopción de herramientas tecnológicas para la gestión de sus procesos administrativos y comunitarios. La mayoría de sus actividades, como la inscripción de vecinos, emisión de certificados, postulación de proyectos, difusión de información y coordinación de actividades, se realizan de manera manual o con herramientas no integradas (papel, planillas, mensajería informal), lo que genera desorden, pérdida de información, retrasos en los trámites y dificultades en la comunicación entre el directorio y los vecinos.</a:t>
            </a:r>
            <a:endParaRPr/>
          </a:p>
        </p:txBody>
      </p:sp>
      <p:sp>
        <p:nvSpPr>
          <p:cNvPr id="130" name="Google Shape;130;p4"/>
          <p:cNvSpPr txBox="1"/>
          <p:nvPr/>
        </p:nvSpPr>
        <p:spPr>
          <a:xfrm>
            <a:off x="9758734" y="3802050"/>
            <a:ext cx="7667095" cy="18888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0" marR="0" rtl="0" algn="just">
              <a:lnSpc>
                <a:spcPct val="1480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6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Desarrollar un sistema informático (sitio web responsivo y/o aplicación móvil) que centralice y automatice los procesos de gestión de la junta de vecinos, permitiendo administrar de forma eficiente la información, trámites y comunicaciones con la comunidad.</a:t>
            </a:r>
            <a:endParaRPr/>
          </a:p>
        </p:txBody>
      </p:sp>
      <p:sp>
        <p:nvSpPr>
          <p:cNvPr id="131" name="Google Shape;131;p4"/>
          <p:cNvSpPr txBox="1"/>
          <p:nvPr/>
        </p:nvSpPr>
        <p:spPr>
          <a:xfrm>
            <a:off x="9758734" y="2531109"/>
            <a:ext cx="9191565" cy="11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999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728" u="none" cap="none" strike="noStrike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solucion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1923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5"/>
          <p:cNvSpPr/>
          <p:nvPr/>
        </p:nvSpPr>
        <p:spPr>
          <a:xfrm>
            <a:off x="-124212" y="-214548"/>
            <a:ext cx="18762264" cy="3382810"/>
          </a:xfrm>
          <a:custGeom>
            <a:rect b="b" l="l" r="r" t="t"/>
            <a:pathLst>
              <a:path extrusionOk="0" h="656305" w="3640098">
                <a:moveTo>
                  <a:pt x="0" y="0"/>
                </a:moveTo>
                <a:lnTo>
                  <a:pt x="3640098" y="0"/>
                </a:lnTo>
                <a:lnTo>
                  <a:pt x="3640098" y="656305"/>
                </a:lnTo>
                <a:lnTo>
                  <a:pt x="0" y="656305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08067" l="0" r="0" t="-108067"/>
            </a:stretch>
          </a:blipFill>
          <a:ln cap="sq" cmpd="sng" w="57150">
            <a:solidFill>
              <a:srgbClr val="EB821A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37" name="Google Shape;137;p5"/>
          <p:cNvSpPr txBox="1"/>
          <p:nvPr/>
        </p:nvSpPr>
        <p:spPr>
          <a:xfrm>
            <a:off x="497302" y="3464754"/>
            <a:ext cx="7761606" cy="13251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6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327" u="none" cap="none" strike="noStrike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Publico Objetivo</a:t>
            </a:r>
            <a:endParaRPr/>
          </a:p>
        </p:txBody>
      </p:sp>
      <p:sp>
        <p:nvSpPr>
          <p:cNvPr id="138" name="Google Shape;138;p5"/>
          <p:cNvSpPr txBox="1"/>
          <p:nvPr/>
        </p:nvSpPr>
        <p:spPr>
          <a:xfrm>
            <a:off x="497302" y="4732708"/>
            <a:ext cx="15960046" cy="36069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4806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96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Directorio de la junta de vecinos:</a:t>
            </a:r>
            <a:endParaRPr/>
          </a:p>
          <a:p>
            <a:pPr indent="0" lvl="0" marL="0" marR="0" rtl="0" algn="just">
              <a:lnSpc>
                <a:spcPct val="14806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96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11688" lvl="1" marL="423376" marR="0" rtl="0" algn="just">
              <a:lnSpc>
                <a:spcPct val="14806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60"/>
              <a:buFont typeface="Arial"/>
              <a:buChar char="•"/>
            </a:pPr>
            <a:r>
              <a:rPr b="0" i="0" lang="en-US" sz="196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Gestión administrativa del sistema, revisión y aprobación de solicitudes, publicación de noticias y envío de comunicaciones.</a:t>
            </a:r>
            <a:endParaRPr/>
          </a:p>
          <a:p>
            <a:pPr indent="0" lvl="0" marL="0" marR="0" rtl="0" algn="just">
              <a:lnSpc>
                <a:spcPct val="14806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96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Vecinos integrantes de la junta de vecinos:</a:t>
            </a:r>
            <a:endParaRPr/>
          </a:p>
          <a:p>
            <a:pPr indent="0" lvl="0" marL="0" marR="0" rtl="0" algn="just">
              <a:lnSpc>
                <a:spcPct val="14806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96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11688" lvl="1" marL="423376" marR="0" rtl="0" algn="just">
              <a:lnSpc>
                <a:spcPct val="14806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60"/>
              <a:buFont typeface="Arial"/>
              <a:buChar char="•"/>
            </a:pPr>
            <a:r>
              <a:rPr b="0" i="0" lang="en-US" sz="196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Postulación de proyectos, solicitud de certificados, inscripción en actividades y recepción de notificaciones.</a:t>
            </a:r>
            <a:endParaRPr/>
          </a:p>
          <a:p>
            <a:pPr indent="0" lvl="0" marL="0" marR="0" rtl="0" algn="just">
              <a:lnSpc>
                <a:spcPct val="14806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96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Habitantes de la unidad vecinal mayores de 18 años:</a:t>
            </a:r>
            <a:endParaRPr/>
          </a:p>
          <a:p>
            <a:pPr indent="0" lvl="0" marL="0" marR="0" rtl="0" algn="just">
              <a:lnSpc>
                <a:spcPct val="14806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96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11688" lvl="1" marL="423376" marR="0" rtl="0" algn="just">
              <a:lnSpc>
                <a:spcPct val="14806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60"/>
              <a:buFont typeface="Arial"/>
              <a:buChar char="•"/>
            </a:pPr>
            <a:r>
              <a:rPr b="0" i="0" lang="en-US" sz="196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Acceso a información, inscripción en la junta, participación en actividades y recepción de avisos comunitarios.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1923"/>
        </a:solid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6"/>
          <p:cNvSpPr/>
          <p:nvPr/>
        </p:nvSpPr>
        <p:spPr>
          <a:xfrm>
            <a:off x="553979" y="503500"/>
            <a:ext cx="7016167" cy="9279999"/>
          </a:xfrm>
          <a:custGeom>
            <a:rect b="b" l="l" r="r" t="t"/>
            <a:pathLst>
              <a:path extrusionOk="0" h="1800428" w="1361218">
                <a:moveTo>
                  <a:pt x="33103" y="0"/>
                </a:moveTo>
                <a:lnTo>
                  <a:pt x="1328115" y="0"/>
                </a:lnTo>
                <a:cubicBezTo>
                  <a:pt x="1346397" y="0"/>
                  <a:pt x="1361218" y="14821"/>
                  <a:pt x="1361218" y="33103"/>
                </a:cubicBezTo>
                <a:lnTo>
                  <a:pt x="1361218" y="1767325"/>
                </a:lnTo>
                <a:cubicBezTo>
                  <a:pt x="1361218" y="1785607"/>
                  <a:pt x="1346397" y="1800428"/>
                  <a:pt x="1328115" y="1800428"/>
                </a:cubicBezTo>
                <a:lnTo>
                  <a:pt x="33103" y="1800428"/>
                </a:lnTo>
                <a:cubicBezTo>
                  <a:pt x="14821" y="1800428"/>
                  <a:pt x="0" y="1785607"/>
                  <a:pt x="0" y="1767325"/>
                </a:cubicBezTo>
                <a:lnTo>
                  <a:pt x="0" y="33103"/>
                </a:lnTo>
                <a:cubicBezTo>
                  <a:pt x="0" y="14821"/>
                  <a:pt x="14821" y="0"/>
                  <a:pt x="33103" y="0"/>
                </a:cubicBez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49107" r="-49105" t="0"/>
            </a:stretch>
          </a:blipFill>
          <a:ln cap="rnd" cmpd="sng" w="571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4" name="Google Shape;144;p6"/>
          <p:cNvGrpSpPr/>
          <p:nvPr/>
        </p:nvGrpSpPr>
        <p:grpSpPr>
          <a:xfrm>
            <a:off x="6848708" y="5347121"/>
            <a:ext cx="1442875" cy="1442875"/>
            <a:chOff x="0" y="0"/>
            <a:chExt cx="812800" cy="812800"/>
          </a:xfrm>
        </p:grpSpPr>
        <p:sp>
          <p:nvSpPr>
            <p:cNvPr id="145" name="Google Shape;145;p6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793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6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2112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7" name="Google Shape;147;p6"/>
          <p:cNvGrpSpPr/>
          <p:nvPr/>
        </p:nvGrpSpPr>
        <p:grpSpPr>
          <a:xfrm>
            <a:off x="6848708" y="2341571"/>
            <a:ext cx="1442875" cy="1442875"/>
            <a:chOff x="0" y="0"/>
            <a:chExt cx="812800" cy="812800"/>
          </a:xfrm>
        </p:grpSpPr>
        <p:sp>
          <p:nvSpPr>
            <p:cNvPr id="148" name="Google Shape;148;p6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793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6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2112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0" name="Google Shape;150;p6"/>
          <p:cNvSpPr/>
          <p:nvPr/>
        </p:nvSpPr>
        <p:spPr>
          <a:xfrm>
            <a:off x="7108506" y="2571346"/>
            <a:ext cx="983325" cy="983325"/>
          </a:xfrm>
          <a:custGeom>
            <a:rect b="b" l="l" r="r" t="t"/>
            <a:pathLst>
              <a:path extrusionOk="0" h="983325" w="983325">
                <a:moveTo>
                  <a:pt x="0" y="0"/>
                </a:moveTo>
                <a:lnTo>
                  <a:pt x="983325" y="0"/>
                </a:lnTo>
                <a:lnTo>
                  <a:pt x="983325" y="983325"/>
                </a:lnTo>
                <a:lnTo>
                  <a:pt x="0" y="98332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51" name="Google Shape;151;p6"/>
          <p:cNvSpPr/>
          <p:nvPr/>
        </p:nvSpPr>
        <p:spPr>
          <a:xfrm>
            <a:off x="7176413" y="5670227"/>
            <a:ext cx="847512" cy="796661"/>
          </a:xfrm>
          <a:custGeom>
            <a:rect b="b" l="l" r="r" t="t"/>
            <a:pathLst>
              <a:path extrusionOk="0" h="796661" w="847512">
                <a:moveTo>
                  <a:pt x="0" y="0"/>
                </a:moveTo>
                <a:lnTo>
                  <a:pt x="847512" y="0"/>
                </a:lnTo>
                <a:lnTo>
                  <a:pt x="847512" y="796662"/>
                </a:lnTo>
                <a:lnTo>
                  <a:pt x="0" y="7966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52" name="Google Shape;152;p6"/>
          <p:cNvSpPr txBox="1"/>
          <p:nvPr/>
        </p:nvSpPr>
        <p:spPr>
          <a:xfrm>
            <a:off x="7876452" y="636850"/>
            <a:ext cx="7835277" cy="10440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728" u="none" cap="none" strike="noStrike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Objetivos del proyecto</a:t>
            </a:r>
            <a:endParaRPr/>
          </a:p>
        </p:txBody>
      </p:sp>
      <p:sp>
        <p:nvSpPr>
          <p:cNvPr id="153" name="Google Shape;153;p6"/>
          <p:cNvSpPr txBox="1"/>
          <p:nvPr/>
        </p:nvSpPr>
        <p:spPr>
          <a:xfrm>
            <a:off x="8091831" y="2010486"/>
            <a:ext cx="5320758" cy="4610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803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569" u="none" cap="none" strike="noStrike">
                <a:solidFill>
                  <a:srgbClr val="F7931E"/>
                </a:solidFill>
                <a:latin typeface="Arial"/>
                <a:ea typeface="Arial"/>
                <a:cs typeface="Arial"/>
                <a:sym typeface="Arial"/>
              </a:rPr>
              <a:t>OBJETIVO GENERAL</a:t>
            </a:r>
            <a:endParaRPr/>
          </a:p>
        </p:txBody>
      </p:sp>
      <p:sp>
        <p:nvSpPr>
          <p:cNvPr id="154" name="Google Shape;154;p6"/>
          <p:cNvSpPr txBox="1"/>
          <p:nvPr/>
        </p:nvSpPr>
        <p:spPr>
          <a:xfrm>
            <a:off x="8481677" y="2557282"/>
            <a:ext cx="9363516" cy="19376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0" marR="0" rtl="0" algn="just">
              <a:lnSpc>
                <a:spcPct val="14806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76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Desarrollar un sistema de gestión vecinal web y móvil que permita optimizar y digitalizar los procesos administrativos, comunicacionales y operativos de una junta de vecinos, facilitando la inscripción y validación de residentes, la emisión de certificados, la gestión de proyectos, reservas, solicitudes ciudadanas y la comunicación comunitaria, garantizando transparencia, trazabilidad y una experiencia de uso accesible para vecinos y directivos.</a:t>
            </a:r>
            <a:endParaRPr/>
          </a:p>
        </p:txBody>
      </p:sp>
      <p:sp>
        <p:nvSpPr>
          <p:cNvPr id="155" name="Google Shape;155;p6"/>
          <p:cNvSpPr txBox="1"/>
          <p:nvPr/>
        </p:nvSpPr>
        <p:spPr>
          <a:xfrm>
            <a:off x="8481677" y="5577224"/>
            <a:ext cx="7667095" cy="59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179304" lvl="1" marL="358607" marR="0" rtl="0" algn="just">
              <a:lnSpc>
                <a:spcPct val="14807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60"/>
              <a:buFont typeface="Arial"/>
              <a:buChar char="•"/>
            </a:pPr>
            <a:r>
              <a:rPr b="1" i="0" lang="en-US" sz="166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Implementar un módulo de inscripción y registro digital de vecinos.</a:t>
            </a:r>
            <a:endParaRPr/>
          </a:p>
        </p:txBody>
      </p:sp>
      <p:sp>
        <p:nvSpPr>
          <p:cNvPr id="156" name="Google Shape;156;p6"/>
          <p:cNvSpPr txBox="1"/>
          <p:nvPr/>
        </p:nvSpPr>
        <p:spPr>
          <a:xfrm>
            <a:off x="8091831" y="4941867"/>
            <a:ext cx="5320758" cy="4610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803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569" u="none" cap="none" strike="noStrike">
                <a:solidFill>
                  <a:srgbClr val="F7931E"/>
                </a:solidFill>
                <a:latin typeface="Arial"/>
                <a:ea typeface="Arial"/>
                <a:cs typeface="Arial"/>
                <a:sym typeface="Arial"/>
              </a:rPr>
              <a:t>OBJETIVOS ESPECIFICOS</a:t>
            </a:r>
            <a:endParaRPr/>
          </a:p>
        </p:txBody>
      </p:sp>
      <p:sp>
        <p:nvSpPr>
          <p:cNvPr id="157" name="Google Shape;157;p6"/>
          <p:cNvSpPr txBox="1"/>
          <p:nvPr/>
        </p:nvSpPr>
        <p:spPr>
          <a:xfrm>
            <a:off x="8481677" y="5991596"/>
            <a:ext cx="7667095" cy="90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3655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9304" lvl="1" marL="358607" marR="0" rtl="0" algn="just">
              <a:lnSpc>
                <a:spcPct val="14807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60"/>
              <a:buFont typeface="Arial"/>
              <a:buChar char="•"/>
            </a:pPr>
            <a:r>
              <a:rPr b="1" i="0" lang="en-US" sz="166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Diseñar e implementar un sistema de solicitud y emisión de certificados de residencia.</a:t>
            </a:r>
            <a:endParaRPr/>
          </a:p>
        </p:txBody>
      </p:sp>
      <p:sp>
        <p:nvSpPr>
          <p:cNvPr id="158" name="Google Shape;158;p6"/>
          <p:cNvSpPr txBox="1"/>
          <p:nvPr/>
        </p:nvSpPr>
        <p:spPr>
          <a:xfrm>
            <a:off x="8481677" y="6846932"/>
            <a:ext cx="7667095" cy="90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3655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9304" lvl="1" marL="358607" marR="0" rtl="0" algn="just">
              <a:lnSpc>
                <a:spcPct val="14807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60"/>
              <a:buFont typeface="Arial"/>
              <a:buChar char="•"/>
            </a:pPr>
            <a:r>
              <a:rPr b="1" i="0" lang="en-US" sz="166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Desarrollar un módulo de postulación y gestión de proyectos vecinales con flujo de aprobación/rechazo.</a:t>
            </a:r>
            <a:endParaRPr/>
          </a:p>
        </p:txBody>
      </p:sp>
      <p:sp>
        <p:nvSpPr>
          <p:cNvPr id="159" name="Google Shape;159;p6"/>
          <p:cNvSpPr txBox="1"/>
          <p:nvPr/>
        </p:nvSpPr>
        <p:spPr>
          <a:xfrm>
            <a:off x="8481677" y="7702267"/>
            <a:ext cx="7667095" cy="90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3655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9304" lvl="1" marL="358607" marR="0" rtl="0" algn="just">
              <a:lnSpc>
                <a:spcPct val="14807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60"/>
              <a:buFont typeface="Arial"/>
              <a:buChar char="•"/>
            </a:pPr>
            <a:r>
              <a:rPr b="1" i="0" lang="en-US" sz="166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Incorporar un sistema de calendario para reservar espacios comunitarios y actividades.</a:t>
            </a:r>
            <a:endParaRPr/>
          </a:p>
        </p:txBody>
      </p:sp>
      <p:sp>
        <p:nvSpPr>
          <p:cNvPr id="160" name="Google Shape;160;p6"/>
          <p:cNvSpPr txBox="1"/>
          <p:nvPr/>
        </p:nvSpPr>
        <p:spPr>
          <a:xfrm>
            <a:off x="8481677" y="8596063"/>
            <a:ext cx="7667095" cy="12768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3655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9304" lvl="1" marL="358607" marR="0" rtl="0" algn="just">
              <a:lnSpc>
                <a:spcPct val="14807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60"/>
              <a:buFont typeface="Arial"/>
              <a:buChar char="•"/>
            </a:pPr>
            <a:r>
              <a:rPr b="1" i="0" lang="en-US" sz="166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Establecer un canal de comunicación digital para notificaciones, noticias y avisos.</a:t>
            </a:r>
            <a:endParaRPr/>
          </a:p>
          <a:p>
            <a:pPr indent="0" lvl="1" marL="0" marR="0" rtl="0" algn="just">
              <a:lnSpc>
                <a:spcPct val="18373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66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1923"/>
        </a:solidFill>
      </p:bgPr>
    </p:bg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7"/>
          <p:cNvSpPr txBox="1"/>
          <p:nvPr/>
        </p:nvSpPr>
        <p:spPr>
          <a:xfrm>
            <a:off x="1476905" y="1867935"/>
            <a:ext cx="7452598" cy="12269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5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728" u="none" cap="none" strike="noStrike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mETODOLOGIA </a:t>
            </a:r>
            <a:endParaRPr/>
          </a:p>
        </p:txBody>
      </p:sp>
      <p:sp>
        <p:nvSpPr>
          <p:cNvPr id="166" name="Google Shape;166;p7"/>
          <p:cNvSpPr/>
          <p:nvPr/>
        </p:nvSpPr>
        <p:spPr>
          <a:xfrm>
            <a:off x="10375352" y="-130199"/>
            <a:ext cx="8029410" cy="8029410"/>
          </a:xfrm>
          <a:custGeom>
            <a:rect b="b" l="l" r="r" t="t"/>
            <a:pathLst>
              <a:path extrusionOk="0" h="6350000" w="6350000">
                <a:moveTo>
                  <a:pt x="0" y="0"/>
                </a:moveTo>
                <a:cubicBezTo>
                  <a:pt x="0" y="3506470"/>
                  <a:pt x="2843530" y="6350000"/>
                  <a:pt x="6350000" y="6350000"/>
                </a:cubicBezTo>
                <a:lnTo>
                  <a:pt x="6350000" y="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24901" r="-24901" t="0"/>
            </a:stretch>
          </a:blipFill>
          <a:ln cap="sq" cmpd="sng" w="38100">
            <a:solidFill>
              <a:srgbClr val="FFFFFF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7" name="Google Shape;167;p7"/>
          <p:cNvGrpSpPr/>
          <p:nvPr/>
        </p:nvGrpSpPr>
        <p:grpSpPr>
          <a:xfrm>
            <a:off x="9893401" y="1875740"/>
            <a:ext cx="2008766" cy="2008766"/>
            <a:chOff x="0" y="0"/>
            <a:chExt cx="812800" cy="812800"/>
          </a:xfrm>
        </p:grpSpPr>
        <p:sp>
          <p:nvSpPr>
            <p:cNvPr id="168" name="Google Shape;168;p7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B82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7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1" marL="0" marR="0" rtl="0" algn="ctr">
                <a:lnSpc>
                  <a:spcPct val="144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0" name="Google Shape;170;p7"/>
          <p:cNvSpPr txBox="1"/>
          <p:nvPr/>
        </p:nvSpPr>
        <p:spPr>
          <a:xfrm>
            <a:off x="1476905" y="3827356"/>
            <a:ext cx="7667095" cy="11268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0" marR="0" rtl="0" algn="just">
              <a:lnSpc>
                <a:spcPct val="1480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6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El proyecto  se desarrollará utilizando una metodología ágil basada en Scrum, permitiendo construir el sistema de forma iterativa e incremental.</a:t>
            </a:r>
            <a:endParaRPr/>
          </a:p>
        </p:txBody>
      </p:sp>
      <p:sp>
        <p:nvSpPr>
          <p:cNvPr id="171" name="Google Shape;171;p7"/>
          <p:cNvSpPr/>
          <p:nvPr/>
        </p:nvSpPr>
        <p:spPr>
          <a:xfrm>
            <a:off x="0" y="0"/>
            <a:ext cx="2354291" cy="1748790"/>
          </a:xfrm>
          <a:custGeom>
            <a:rect b="b" l="l" r="r" t="t"/>
            <a:pathLst>
              <a:path extrusionOk="0" h="4114800" w="4166886">
                <a:moveTo>
                  <a:pt x="0" y="0"/>
                </a:moveTo>
                <a:lnTo>
                  <a:pt x="4166886" y="0"/>
                </a:lnTo>
                <a:lnTo>
                  <a:pt x="416688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72" name="Google Shape;172;p7"/>
          <p:cNvSpPr/>
          <p:nvPr/>
        </p:nvSpPr>
        <p:spPr>
          <a:xfrm>
            <a:off x="16058725" y="8171950"/>
            <a:ext cx="2229284" cy="2057400"/>
          </a:xfrm>
          <a:custGeom>
            <a:rect b="b" l="l" r="r" t="t"/>
            <a:pathLst>
              <a:path extrusionOk="0" h="4114800" w="4166886">
                <a:moveTo>
                  <a:pt x="0" y="0"/>
                </a:moveTo>
                <a:lnTo>
                  <a:pt x="4166886" y="0"/>
                </a:lnTo>
                <a:lnTo>
                  <a:pt x="416688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73" name="Google Shape;173;p7"/>
          <p:cNvSpPr/>
          <p:nvPr/>
        </p:nvSpPr>
        <p:spPr>
          <a:xfrm>
            <a:off x="10275438" y="2257777"/>
            <a:ext cx="1244692" cy="1244692"/>
          </a:xfrm>
          <a:custGeom>
            <a:rect b="b" l="l" r="r" t="t"/>
            <a:pathLst>
              <a:path extrusionOk="0" h="1244692" w="1244692">
                <a:moveTo>
                  <a:pt x="0" y="0"/>
                </a:moveTo>
                <a:lnTo>
                  <a:pt x="1244692" y="0"/>
                </a:lnTo>
                <a:lnTo>
                  <a:pt x="1244692" y="1244692"/>
                </a:lnTo>
                <a:lnTo>
                  <a:pt x="0" y="124469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74" name="Google Shape;174;p7"/>
          <p:cNvSpPr txBox="1"/>
          <p:nvPr/>
        </p:nvSpPr>
        <p:spPr>
          <a:xfrm>
            <a:off x="1476905" y="3154584"/>
            <a:ext cx="5320758" cy="4610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803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569" u="none" cap="none" strike="noStrike">
                <a:solidFill>
                  <a:srgbClr val="F7931E"/>
                </a:solidFill>
                <a:latin typeface="Arial"/>
                <a:ea typeface="Arial"/>
                <a:cs typeface="Arial"/>
                <a:sym typeface="Arial"/>
              </a:rPr>
              <a:t>METODOLOGIA AGIL (SCRUM)</a:t>
            </a:r>
            <a:endParaRPr/>
          </a:p>
        </p:txBody>
      </p:sp>
      <p:sp>
        <p:nvSpPr>
          <p:cNvPr id="175" name="Google Shape;175;p7"/>
          <p:cNvSpPr txBox="1"/>
          <p:nvPr/>
        </p:nvSpPr>
        <p:spPr>
          <a:xfrm>
            <a:off x="1476905" y="5468567"/>
            <a:ext cx="6119655" cy="4610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803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569" u="none" cap="none" strike="noStrike">
                <a:solidFill>
                  <a:srgbClr val="F7931E"/>
                </a:solidFill>
                <a:latin typeface="Arial"/>
                <a:ea typeface="Arial"/>
                <a:cs typeface="Arial"/>
                <a:sym typeface="Arial"/>
              </a:rPr>
              <a:t>¿Por qué Scrum para el proyecto?</a:t>
            </a:r>
            <a:endParaRPr/>
          </a:p>
        </p:txBody>
      </p:sp>
      <p:sp>
        <p:nvSpPr>
          <p:cNvPr id="176" name="Google Shape;176;p7"/>
          <p:cNvSpPr txBox="1"/>
          <p:nvPr/>
        </p:nvSpPr>
        <p:spPr>
          <a:xfrm>
            <a:off x="1369656" y="6248226"/>
            <a:ext cx="7667095" cy="26508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22482" lvl="1" marL="444965" marR="0" rtl="0" algn="just">
              <a:lnSpc>
                <a:spcPct val="148058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60"/>
              <a:buFont typeface="Arial"/>
              <a:buChar char="•"/>
            </a:pPr>
            <a:r>
              <a:rPr b="0" i="0" lang="en-US" sz="206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Permite avanzar por módulos (registro, certificados, proyectos, reservas, noticias, etc.)</a:t>
            </a:r>
            <a:endParaRPr/>
          </a:p>
          <a:p>
            <a:pPr indent="-222482" lvl="1" marL="444965" marR="0" rtl="0" algn="just">
              <a:lnSpc>
                <a:spcPct val="148058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60"/>
              <a:buFont typeface="Arial"/>
              <a:buChar char="•"/>
            </a:pPr>
            <a:r>
              <a:rPr b="0" i="0" lang="en-US" sz="206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Permite entregar versiones funcionales por etapas</a:t>
            </a:r>
            <a:endParaRPr/>
          </a:p>
          <a:p>
            <a:pPr indent="-222482" lvl="1" marL="444965" marR="0" rtl="0" algn="just">
              <a:lnSpc>
                <a:spcPct val="148058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60"/>
              <a:buFont typeface="Arial"/>
              <a:buChar char="•"/>
            </a:pPr>
            <a:r>
              <a:rPr b="0" i="0" lang="en-US" sz="206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Facilita cambios según feedback del cliente (directorio / vecinos)</a:t>
            </a:r>
            <a:endParaRPr/>
          </a:p>
          <a:p>
            <a:pPr indent="-222482" lvl="1" marL="444965" marR="0" rtl="0" algn="just">
              <a:lnSpc>
                <a:spcPct val="148058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60"/>
              <a:buFont typeface="Arial"/>
              <a:buChar char="•"/>
            </a:pPr>
            <a:r>
              <a:rPr b="0" i="0" lang="en-US" sz="206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Se adapta súper bien a sistemas web + móvil</a:t>
            </a:r>
            <a:endParaRPr/>
          </a:p>
          <a:p>
            <a:pPr indent="0" lvl="1" marL="0" marR="0" rtl="0" algn="just">
              <a:lnSpc>
                <a:spcPct val="1480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6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1923"/>
        </a:solidFill>
      </p:bgPr>
    </p:bg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8"/>
          <p:cNvSpPr/>
          <p:nvPr/>
        </p:nvSpPr>
        <p:spPr>
          <a:xfrm>
            <a:off x="3117364" y="1675728"/>
            <a:ext cx="12035115" cy="4786822"/>
          </a:xfrm>
          <a:custGeom>
            <a:rect b="b" l="l" r="r" t="t"/>
            <a:pathLst>
              <a:path extrusionOk="0" h="4786822" w="12035115">
                <a:moveTo>
                  <a:pt x="0" y="0"/>
                </a:moveTo>
                <a:lnTo>
                  <a:pt x="12035115" y="0"/>
                </a:lnTo>
                <a:lnTo>
                  <a:pt x="12035115" y="4786823"/>
                </a:lnTo>
                <a:lnTo>
                  <a:pt x="0" y="478682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82" name="Google Shape;182;p8"/>
          <p:cNvSpPr txBox="1"/>
          <p:nvPr/>
        </p:nvSpPr>
        <p:spPr>
          <a:xfrm>
            <a:off x="3913154" y="358062"/>
            <a:ext cx="10443534" cy="13176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6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327" u="none" cap="none" strike="noStrike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Arquitectura del proyecto</a:t>
            </a:r>
            <a:endParaRPr/>
          </a:p>
        </p:txBody>
      </p:sp>
      <p:sp>
        <p:nvSpPr>
          <p:cNvPr id="183" name="Google Shape;183;p8"/>
          <p:cNvSpPr txBox="1"/>
          <p:nvPr/>
        </p:nvSpPr>
        <p:spPr>
          <a:xfrm>
            <a:off x="2563665" y="6750249"/>
            <a:ext cx="13160669" cy="18889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479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57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La arquitectura del sistema es de </a:t>
            </a:r>
            <a:r>
              <a:rPr b="1" i="0" lang="en-US" sz="2057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tres capas(o N-Capas )</a:t>
            </a:r>
            <a:r>
              <a:rPr b="0" i="0" lang="en-US" sz="2057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(presentación, lógica y datos), complementada con </a:t>
            </a:r>
            <a:r>
              <a:rPr b="1" i="0" lang="en-US" sz="2057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servicios externos</a:t>
            </a:r>
            <a:r>
              <a:rPr b="0" i="0" lang="en-US" sz="2057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como notificaciones (WhatsApp/Correo), OCR y chatbot con IA, entregando orden en el </a:t>
            </a:r>
            <a:r>
              <a:rPr b="1" i="0" lang="en-US" sz="2057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desarrollo</a:t>
            </a:r>
            <a:r>
              <a:rPr b="0" i="0" lang="en-US" sz="2057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1" i="0" lang="en-US" sz="2057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seguridad</a:t>
            </a:r>
            <a:r>
              <a:rPr b="0" i="0" lang="en-US" sz="2057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1" i="0" lang="en-US" sz="2057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escalabilidad</a:t>
            </a:r>
            <a:r>
              <a:rPr b="0" i="0" lang="en-US" sz="2057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y </a:t>
            </a:r>
            <a:r>
              <a:rPr b="1" i="0" lang="en-US" sz="2057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facilidad de mantenimiento</a:t>
            </a:r>
            <a:r>
              <a:rPr b="0" i="0" lang="en-US" sz="2057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, permitiendo además que el sistema funcione tanto en web como en móvil e integrando servicios externos de forma controlada.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1923"/>
        </a:solidFill>
      </p:bgPr>
    </p:bg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9"/>
          <p:cNvSpPr/>
          <p:nvPr/>
        </p:nvSpPr>
        <p:spPr>
          <a:xfrm>
            <a:off x="33003" y="30611"/>
            <a:ext cx="2760562" cy="2582037"/>
          </a:xfrm>
          <a:custGeom>
            <a:rect b="b" l="l" r="r" t="t"/>
            <a:pathLst>
              <a:path extrusionOk="0" h="4114800" w="4166886">
                <a:moveTo>
                  <a:pt x="0" y="0"/>
                </a:moveTo>
                <a:lnTo>
                  <a:pt x="4166886" y="0"/>
                </a:lnTo>
                <a:lnTo>
                  <a:pt x="416688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189" name="Google Shape;189;p9"/>
          <p:cNvGrpSpPr/>
          <p:nvPr/>
        </p:nvGrpSpPr>
        <p:grpSpPr>
          <a:xfrm>
            <a:off x="2661669" y="2868907"/>
            <a:ext cx="3267410" cy="2179573"/>
            <a:chOff x="0" y="66675"/>
            <a:chExt cx="4356547" cy="2906097"/>
          </a:xfrm>
        </p:grpSpPr>
        <p:sp>
          <p:nvSpPr>
            <p:cNvPr id="190" name="Google Shape;190;p9"/>
            <p:cNvSpPr txBox="1"/>
            <p:nvPr/>
          </p:nvSpPr>
          <p:spPr>
            <a:xfrm>
              <a:off x="0" y="66675"/>
              <a:ext cx="4356547" cy="122618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0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6399" u="none" cap="none" strike="noStrike">
                  <a:solidFill>
                    <a:srgbClr val="FFFFFF"/>
                  </a:solidFill>
                  <a:latin typeface="Bebas Neue"/>
                  <a:ea typeface="Bebas Neue"/>
                  <a:cs typeface="Bebas Neue"/>
                  <a:sym typeface="Bebas Neue"/>
                </a:rPr>
                <a:t>ROLES</a:t>
              </a:r>
              <a:endParaRPr/>
            </a:p>
          </p:txBody>
        </p:sp>
        <p:sp>
          <p:nvSpPr>
            <p:cNvPr id="191" name="Google Shape;191;p9"/>
            <p:cNvSpPr txBox="1"/>
            <p:nvPr/>
          </p:nvSpPr>
          <p:spPr>
            <a:xfrm>
              <a:off x="0" y="1632710"/>
              <a:ext cx="3380594" cy="134006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900" u="none" cap="none" strike="noStrike">
                  <a:solidFill>
                    <a:srgbClr val="FFFFFF"/>
                  </a:solidFill>
                  <a:latin typeface="Bebas Neue"/>
                  <a:ea typeface="Bebas Neue"/>
                  <a:cs typeface="Bebas Neue"/>
                  <a:sym typeface="Bebas Neue"/>
                </a:rPr>
                <a:t>INFORMACION SOBRE LOS ROLES</a:t>
              </a:r>
              <a:endParaRPr/>
            </a:p>
          </p:txBody>
        </p:sp>
      </p:grpSp>
      <p:graphicFrame>
        <p:nvGraphicFramePr>
          <p:cNvPr id="192" name="Google Shape;192;p9"/>
          <p:cNvGraphicFramePr/>
          <p:nvPr/>
        </p:nvGraphicFramePr>
        <p:xfrm>
          <a:off x="7921567" y="21698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{B46F3EB1-BCAC-41CF-B6D5-003EE8F10985}</a:tableStyleId>
              </a:tblPr>
              <a:tblGrid>
                <a:gridCol w="9959100"/>
              </a:tblGrid>
              <a:tr h="9764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3996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700" u="none" cap="none" strike="noStrike">
                          <a:solidFill>
                            <a:srgbClr val="EB821A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Vecino</a:t>
                      </a:r>
                      <a:endParaRPr sz="1100" u="none" cap="none" strike="noStrike"/>
                    </a:p>
                  </a:txBody>
                  <a:tcPr marT="190500" marB="190500" marR="190500" marL="190500" anchor="ctr">
                    <a:lnL cap="flat" cmpd="sng" w="47625">
                      <a:solidFill>
                        <a:srgbClr val="2B4B8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47625">
                      <a:solidFill>
                        <a:srgbClr val="2B4B8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47625">
                      <a:solidFill>
                        <a:srgbClr val="2B4B8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47625">
                      <a:solidFill>
                        <a:srgbClr val="2B4B8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  <a:tr h="12622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u="none" cap="none" strike="noStrike">
                          <a:solidFill>
                            <a:srgbClr val="FEFEFE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Representa al usuario general de la comunidad. Sus capacidades están limitadas a acciones que no requieren autoridad administrativa.</a:t>
                      </a:r>
                      <a:endParaRPr sz="1100" u="none" cap="none" strike="noStrike"/>
                    </a:p>
                  </a:txBody>
                  <a:tcPr marT="190500" marB="190500" marR="190500" marL="190500" anchor="ctr">
                    <a:lnL cap="flat" cmpd="sng" w="47625">
                      <a:solidFill>
                        <a:srgbClr val="2B4B8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47625">
                      <a:solidFill>
                        <a:srgbClr val="2B4B8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47625">
                      <a:solidFill>
                        <a:srgbClr val="2B4B8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EFEF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  <a:tr h="986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400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799" u="none" cap="none" strike="noStrike">
                          <a:solidFill>
                            <a:srgbClr val="EB821A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Directorio (Secretario)</a:t>
                      </a:r>
                      <a:endParaRPr sz="1100" u="none" cap="none" strike="noStrike"/>
                    </a:p>
                  </a:txBody>
                  <a:tcPr marT="190500" marB="190500" marR="190500" marL="190500" anchor="ctr">
                    <a:lnL cap="flat" cmpd="sng" w="47625">
                      <a:solidFill>
                        <a:srgbClr val="2B4B8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47625">
                      <a:solidFill>
                        <a:srgbClr val="2B4B8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EFEF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47625">
                      <a:solidFill>
                        <a:srgbClr val="2B4B8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  <a:tr h="16465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u="none" cap="none" strike="noStrike">
                          <a:solidFill>
                            <a:srgbClr val="FEFEFE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Se enfoca en procesos documentales y comunicación institucional, por lo tanto administra las funciones relacionadas a certificados, noticias y notificaciones.</a:t>
                      </a:r>
                      <a:endParaRPr sz="1100" u="none" cap="none" strike="noStrike"/>
                    </a:p>
                  </a:txBody>
                  <a:tcPr marT="190500" marB="190500" marR="190500" marL="190500" anchor="ctr">
                    <a:lnL cap="flat" cmpd="sng" w="47625">
                      <a:solidFill>
                        <a:srgbClr val="2B4B8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47625">
                      <a:solidFill>
                        <a:srgbClr val="2B4B8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47625">
                      <a:solidFill>
                        <a:srgbClr val="2B4B8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EFEF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  <a:tr h="10686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3996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700" u="none" cap="none" strike="noStrike">
                          <a:solidFill>
                            <a:srgbClr val="EB821A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Directorio (Tesorero)</a:t>
                      </a:r>
                      <a:endParaRPr sz="1100" u="none" cap="none" strike="noStrike"/>
                    </a:p>
                  </a:txBody>
                  <a:tcPr marT="190500" marB="190500" marR="190500" marL="190500" anchor="ctr">
                    <a:lnL cap="flat" cmpd="sng" w="47625">
                      <a:solidFill>
                        <a:srgbClr val="2B4B8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47625">
                      <a:solidFill>
                        <a:srgbClr val="2B4B8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EFEF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47625">
                      <a:solidFill>
                        <a:srgbClr val="2B4B8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  <a:tr h="13036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u="none" cap="none" strike="noStrike">
                          <a:solidFill>
                            <a:srgbClr val="FEFEFE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Está enfocado en procesos que involucran recursos, control y transparencia, especialmente en proyectos y reservas pagadas</a:t>
                      </a:r>
                      <a:endParaRPr sz="1100" u="none" cap="none" strike="noStrike"/>
                    </a:p>
                  </a:txBody>
                  <a:tcPr marT="190500" marB="190500" marR="190500" marL="190500" anchor="ctr">
                    <a:lnL cap="flat" cmpd="sng" w="47625">
                      <a:solidFill>
                        <a:srgbClr val="2B4B8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47625">
                      <a:solidFill>
                        <a:srgbClr val="2B4B8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47625">
                      <a:solidFill>
                        <a:srgbClr val="2B4B8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47625">
                      <a:solidFill>
                        <a:srgbClr val="2B4B8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  <a:tr h="9764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3996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700" u="none" cap="none" strike="noStrike">
                          <a:solidFill>
                            <a:srgbClr val="EB821A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Directorio (Presidente)</a:t>
                      </a:r>
                      <a:endParaRPr sz="1100" u="none" cap="none" strike="noStrike"/>
                    </a:p>
                  </a:txBody>
                  <a:tcPr marT="190500" marB="190500" marR="190500" marL="190500" anchor="ctr">
                    <a:lnL cap="flat" cmpd="sng" w="47625">
                      <a:solidFill>
                        <a:srgbClr val="2B4B8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47625">
                      <a:solidFill>
                        <a:srgbClr val="2B4B8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47625">
                      <a:solidFill>
                        <a:srgbClr val="2B4B8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47625">
                      <a:solidFill>
                        <a:srgbClr val="2B4B8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  <a:tr h="1273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u="none" cap="none" strike="noStrike">
                          <a:solidFill>
                            <a:srgbClr val="FEFEFE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El Presidente es el responsable máximo y tiene acceso a todas las funciones administrativas, incluyendo las más críticas.</a:t>
                      </a:r>
                      <a:endParaRPr sz="1100" u="none" cap="none" strike="noStrike"/>
                    </a:p>
                  </a:txBody>
                  <a:tcPr marT="190500" marB="190500" marR="190500" marL="190500" anchor="ctr">
                    <a:lnL cap="flat" cmpd="sng" w="47625">
                      <a:solidFill>
                        <a:srgbClr val="2B4B8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47625">
                      <a:solidFill>
                        <a:srgbClr val="2B4B8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47625">
                      <a:solidFill>
                        <a:srgbClr val="2B4B8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47625">
                      <a:solidFill>
                        <a:srgbClr val="2B4B8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193" name="Google Shape;193;p9"/>
          <p:cNvSpPr/>
          <p:nvPr/>
        </p:nvSpPr>
        <p:spPr>
          <a:xfrm>
            <a:off x="6561313" y="789005"/>
            <a:ext cx="1050598" cy="1065246"/>
          </a:xfrm>
          <a:custGeom>
            <a:rect b="b" l="l" r="r" t="t"/>
            <a:pathLst>
              <a:path extrusionOk="0" h="1065246" w="1050598">
                <a:moveTo>
                  <a:pt x="0" y="0"/>
                </a:moveTo>
                <a:lnTo>
                  <a:pt x="1050598" y="0"/>
                </a:lnTo>
                <a:lnTo>
                  <a:pt x="1050598" y="1065246"/>
                </a:lnTo>
                <a:lnTo>
                  <a:pt x="0" y="106524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94" name="Google Shape;194;p9"/>
          <p:cNvSpPr/>
          <p:nvPr/>
        </p:nvSpPr>
        <p:spPr>
          <a:xfrm>
            <a:off x="6655572" y="2752834"/>
            <a:ext cx="920793" cy="798788"/>
          </a:xfrm>
          <a:custGeom>
            <a:rect b="b" l="l" r="r" t="t"/>
            <a:pathLst>
              <a:path extrusionOk="0" h="798788" w="920793">
                <a:moveTo>
                  <a:pt x="0" y="0"/>
                </a:moveTo>
                <a:lnTo>
                  <a:pt x="920793" y="0"/>
                </a:lnTo>
                <a:lnTo>
                  <a:pt x="920793" y="798788"/>
                </a:lnTo>
                <a:lnTo>
                  <a:pt x="0" y="79878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95" name="Google Shape;195;p9"/>
          <p:cNvSpPr/>
          <p:nvPr/>
        </p:nvSpPr>
        <p:spPr>
          <a:xfrm>
            <a:off x="6620026" y="5232057"/>
            <a:ext cx="991885" cy="698039"/>
          </a:xfrm>
          <a:custGeom>
            <a:rect b="b" l="l" r="r" t="t"/>
            <a:pathLst>
              <a:path extrusionOk="0" h="698039" w="991885">
                <a:moveTo>
                  <a:pt x="0" y="0"/>
                </a:moveTo>
                <a:lnTo>
                  <a:pt x="991885" y="0"/>
                </a:lnTo>
                <a:lnTo>
                  <a:pt x="991885" y="698039"/>
                </a:lnTo>
                <a:lnTo>
                  <a:pt x="0" y="6980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96" name="Google Shape;196;p9"/>
          <p:cNvSpPr/>
          <p:nvPr/>
        </p:nvSpPr>
        <p:spPr>
          <a:xfrm>
            <a:off x="6627136" y="7400664"/>
            <a:ext cx="918952" cy="1317495"/>
          </a:xfrm>
          <a:custGeom>
            <a:rect b="b" l="l" r="r" t="t"/>
            <a:pathLst>
              <a:path extrusionOk="0" h="1317495" w="918952">
                <a:moveTo>
                  <a:pt x="0" y="0"/>
                </a:moveTo>
                <a:lnTo>
                  <a:pt x="918952" y="0"/>
                </a:lnTo>
                <a:lnTo>
                  <a:pt x="918952" y="1317494"/>
                </a:lnTo>
                <a:lnTo>
                  <a:pt x="0" y="131749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</cp:coreProperties>
</file>